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sldIdLst>
    <p:sldId id="268" r:id="rId2"/>
    <p:sldId id="269" r:id="rId3"/>
    <p:sldId id="270" r:id="rId4"/>
    <p:sldId id="257" r:id="rId5"/>
    <p:sldId id="265" r:id="rId6"/>
    <p:sldId id="258" r:id="rId7"/>
    <p:sldId id="266" r:id="rId8"/>
    <p:sldId id="260" r:id="rId9"/>
    <p:sldId id="271" r:id="rId10"/>
    <p:sldId id="272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90" y="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88E1692-49BF-41F2-B34A-7DA12F396496}" type="datetimeFigureOut">
              <a:rPr lang="ru-RU" smtClean="0"/>
              <a:pPr>
                <a:defRPr/>
              </a:pPr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90979F-5350-43A7-9309-82ABED0AA37A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855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58CFB5-4DB8-4999-BF25-E603EB0B1E65}" type="datetimeFigureOut">
              <a:rPr lang="ru-RU" smtClean="0"/>
              <a:pPr>
                <a:defRPr/>
              </a:pPr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F762-F1E4-44A8-B1E2-CC002428C2C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303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089D6B-7CE6-4CCC-A6BF-C63CE22751E3}" type="datetimeFigureOut">
              <a:rPr lang="ru-RU" smtClean="0"/>
              <a:pPr>
                <a:defRPr/>
              </a:pPr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3D44-FC51-4695-9BBD-B6EB82B8705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7907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5846ED-178D-4D67-B3E4-6EE887638DC8}" type="datetimeFigureOut">
              <a:rPr lang="ru-RU" smtClean="0"/>
              <a:pPr>
                <a:defRPr/>
              </a:pPr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816F-8FF3-4B95-8719-B3658FCD9DA7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349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F4712C-E452-4DC9-9ABA-23FB10493A40}" type="datetimeFigureOut">
              <a:rPr lang="ru-RU" smtClean="0"/>
              <a:pPr>
                <a:defRPr/>
              </a:pPr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A9F3-D43F-49F1-9726-960337BC705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5120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1D39AE-CB3A-4612-9B98-793E38716293}" type="datetimeFigureOut">
              <a:rPr lang="ru-RU" smtClean="0"/>
              <a:pPr>
                <a:defRPr/>
              </a:pPr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5ED-7376-48B1-B87C-475B6E42CFDD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541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F4712C-E452-4DC9-9ABA-23FB10493A40}" type="datetimeFigureOut">
              <a:rPr lang="ru-RU" smtClean="0"/>
              <a:pPr>
                <a:defRPr/>
              </a:pPr>
              <a:t>20.10.2023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A9F3-D43F-49F1-9726-960337BC705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5870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CEA59C-8812-4EE2-99CF-4FDFA6E16AC5}" type="datetimeFigureOut">
              <a:rPr lang="ru-RU" smtClean="0"/>
              <a:pPr>
                <a:defRPr/>
              </a:pPr>
              <a:t>20.10.2023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E11B-72FC-443F-B553-918448AF46E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2070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4787CE-0A35-4D42-A89A-8F6209A8ED30}" type="datetimeFigureOut">
              <a:rPr lang="ru-RU" smtClean="0"/>
              <a:pPr>
                <a:defRPr/>
              </a:pPr>
              <a:t>20.10.2023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5198-EEDF-4B83-B2E8-DEFBE757793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6643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169476-C7C7-40B7-886F-D4DE7B783D31}" type="datetimeFigureOut">
              <a:rPr lang="ru-RU" smtClean="0"/>
              <a:pPr>
                <a:defRPr/>
              </a:pPr>
              <a:t>20.10.2023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0DBE-9381-4D31-A86D-F2DE7427A9C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1334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84E1A-AB32-4A57-B213-31F9B7E4C196}" type="datetimeFigureOut">
              <a:rPr lang="ru-RU" smtClean="0"/>
              <a:pPr>
                <a:defRPr/>
              </a:pPr>
              <a:t>20.10.2023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B70C-1886-4EBC-BD3D-9681E2CAF41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9933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9F459-614A-4459-8463-25CC13DD6E54}" type="datetimeFigureOut">
              <a:rPr lang="ru-RU" smtClean="0"/>
              <a:pPr>
                <a:defRPr/>
              </a:pPr>
              <a:t>20.10.2023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B551-D617-4F61-89DB-BD8A6AAF869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891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ACF4712C-E452-4DC9-9ABA-23FB10493A40}" type="datetimeFigureOut">
              <a:rPr lang="ru-RU" smtClean="0"/>
              <a:pPr>
                <a:defRPr/>
              </a:pPr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8094A9F3-D43F-49F1-9726-960337BC705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394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655240" y="1867017"/>
            <a:ext cx="8021216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>
                <a:solidFill>
                  <a:srgbClr val="FF3300"/>
                </a:solidFill>
                <a:latin typeface="Georgia" panose="02040502050405020303" pitchFamily="18" charset="0"/>
              </a:rPr>
              <a:t>ФОП ДО:</a:t>
            </a:r>
          </a:p>
          <a:p>
            <a:pPr algn="ctr" eaLnBrk="1" hangingPunct="1"/>
            <a:r>
              <a:rPr lang="ru-RU" altLang="ru-RU" sz="2800" b="1" dirty="0">
                <a:solidFill>
                  <a:srgbClr val="FF3300"/>
                </a:solidFill>
                <a:latin typeface="Georgia" panose="02040502050405020303" pitchFamily="18" charset="0"/>
              </a:rPr>
              <a:t>новая федеральная </a:t>
            </a:r>
          </a:p>
          <a:p>
            <a:pPr algn="ctr" eaLnBrk="1" hangingPunct="1"/>
            <a:r>
              <a:rPr lang="ru-RU" altLang="ru-RU" sz="2800" b="1" dirty="0">
                <a:solidFill>
                  <a:srgbClr val="FF3300"/>
                </a:solidFill>
                <a:latin typeface="Georgia" panose="02040502050405020303" pitchFamily="18" charset="0"/>
              </a:rPr>
              <a:t>образовательная программа дошкольного образования</a:t>
            </a:r>
          </a:p>
        </p:txBody>
      </p:sp>
      <p:pic>
        <p:nvPicPr>
          <p:cNvPr id="8" name="Рисунок 7" descr="D:\ФОП\К проверке\РАбота с родителями\1613637834_107-p-fon-dlya-prezentatsii-detskoi-knigi-121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400" y1="52412" x2="7400" y2="52412"/>
                        <a14:foregroundMark x1="8833" y1="55529" x2="8833" y2="55529"/>
                        <a14:foregroundMark x1="12533" y1="55824" x2="12533" y2="55824"/>
                        <a14:foregroundMark x1="13800" y1="53824" x2="13800" y2="53824"/>
                        <a14:foregroundMark x1="3867" y1="46765" x2="3867" y2="46765"/>
                        <a14:foregroundMark x1="2733" y1="44471" x2="2733" y2="44471"/>
                        <a14:foregroundMark x1="5933" y1="58941" x2="5933" y2="58941"/>
                        <a14:foregroundMark x1="12200" y1="57765" x2="12200" y2="57765"/>
                        <a14:foregroundMark x1="10900" y1="64000" x2="10900" y2="64000"/>
                        <a14:foregroundMark x1="6433" y1="62882" x2="6433" y2="62882"/>
                        <a14:foregroundMark x1="1600" y1="61471" x2="1600" y2="61471"/>
                        <a14:foregroundMark x1="3200" y1="62294" x2="3200" y2="62294"/>
                        <a14:foregroundMark x1="7700" y1="68000" x2="7700" y2="68000"/>
                        <a14:foregroundMark x1="7867" y1="72529" x2="7867" y2="72529"/>
                        <a14:foregroundMark x1="5633" y1="73647" x2="5633" y2="73647"/>
                        <a14:foregroundMark x1="4800" y1="77647" x2="4800" y2="77647"/>
                        <a14:foregroundMark x1="6267" y1="83000" x2="6267" y2="83000"/>
                        <a14:foregroundMark x1="8333" y1="82412" x2="8333" y2="82412"/>
                        <a14:foregroundMark x1="11733" y1="84412" x2="11733" y2="84412"/>
                        <a14:foregroundMark x1="13633" y1="84118" x2="13633" y2="84118"/>
                        <a14:foregroundMark x1="16200" y1="84706" x2="16200" y2="84706"/>
                        <a14:foregroundMark x1="7700" y1="70235" x2="7700" y2="70235"/>
                        <a14:foregroundMark x1="9967" y1="75941" x2="9967" y2="75941"/>
                        <a14:foregroundMark x1="17967" y1="59765" x2="17967" y2="59765"/>
                        <a14:foregroundMark x1="46067" y1="16412" x2="46067" y2="16412"/>
                        <a14:foregroundMark x1="47367" y1="19235" x2="47367" y2="19235"/>
                        <a14:foregroundMark x1="58433" y1="18706" x2="58433" y2="18706"/>
                        <a14:foregroundMark x1="79300" y1="21824" x2="79300" y2="21824"/>
                        <a14:foregroundMark x1="96167" y1="35706" x2="96167" y2="35706"/>
                        <a14:foregroundMark x1="93733" y1="39353" x2="93733" y2="39353"/>
                        <a14:foregroundMark x1="86367" y1="53824" x2="86367" y2="53824"/>
                        <a14:foregroundMark x1="87500" y1="61176" x2="87500" y2="61176"/>
                        <a14:foregroundMark x1="86700" y1="58353" x2="86700" y2="58353"/>
                        <a14:foregroundMark x1="89900" y1="60059" x2="89900" y2="60059"/>
                        <a14:foregroundMark x1="91033" y1="61765" x2="91033" y2="61765"/>
                        <a14:foregroundMark x1="87967" y1="69118" x2="87967" y2="69118"/>
                        <a14:foregroundMark x1="85233" y1="75059" x2="85233" y2="75059"/>
                        <a14:foregroundMark x1="90867" y1="67706" x2="90867" y2="67706"/>
                        <a14:foregroundMark x1="89567" y1="71118" x2="89567" y2="71118"/>
                        <a14:foregroundMark x1="89733" y1="75353" x2="89733" y2="75353"/>
                        <a14:foregroundMark x1="87500" y1="81294" x2="87500" y2="81294"/>
                        <a14:foregroundMark x1="85233" y1="77882" x2="85233" y2="77882"/>
                        <a14:foregroundMark x1="83467" y1="78765" x2="83467" y2="78765"/>
                        <a14:foregroundMark x1="82033" y1="79588" x2="82033" y2="79588"/>
                        <a14:foregroundMark x1="72067" y1="83824" x2="72067" y2="83824"/>
                        <a14:foregroundMark x1="29067" y1="82412" x2="29067" y2="82412"/>
                        <a14:foregroundMark x1="2100" y1="42471" x2="2100" y2="42471"/>
                        <a14:foregroundMark x1="41100" y1="45353" x2="41100" y2="45353"/>
                        <a14:backgroundMark x1="11733" y1="7647" x2="11733" y2="7647"/>
                        <a14:backgroundMark x1="10433" y1="16412" x2="10433" y2="16412"/>
                        <a14:backgroundMark x1="4333" y1="35706" x2="4333" y2="35706"/>
                        <a14:backgroundMark x1="15733" y1="25235" x2="15733" y2="25235"/>
                        <a14:backgroundMark x1="37233" y1="4235" x2="37233" y2="4235"/>
                        <a14:backgroundMark x1="88933" y1="5941" x2="88933" y2="5941"/>
                        <a14:backgroundMark x1="15400" y1="96588" x2="15400" y2="96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21088"/>
            <a:ext cx="4320480" cy="2200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1835696" y="600076"/>
            <a:ext cx="57406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Содержательный  раздел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8"/>
          <a:stretch>
            <a:fillRect/>
          </a:stretch>
        </p:blipFill>
        <p:spPr bwMode="auto">
          <a:xfrm>
            <a:off x="899592" y="1340768"/>
            <a:ext cx="7704856" cy="491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643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3" t="323" r="24" b="-323"/>
          <a:stretch>
            <a:fillRect/>
          </a:stretch>
        </p:blipFill>
        <p:spPr bwMode="auto">
          <a:xfrm>
            <a:off x="587276" y="1340768"/>
            <a:ext cx="8196816" cy="495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1835696" y="600076"/>
            <a:ext cx="59875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Организационный раздел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1835696" y="1361282"/>
            <a:ext cx="56165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Спасибо </a:t>
            </a:r>
          </a:p>
          <a:p>
            <a:pPr algn="ctr" eaLnBrk="1" hangingPunct="1"/>
            <a: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за внимание!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56992"/>
            <a:ext cx="5688583" cy="289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548680"/>
            <a:ext cx="8424936" cy="5328592"/>
          </a:xfrm>
        </p:spPr>
        <p:txBody>
          <a:bodyPr>
            <a:normAutofit fontScale="47500" lnSpcReduction="20000"/>
          </a:bodyPr>
          <a:lstStyle/>
          <a:p>
            <a:pPr marL="45720" indent="0" algn="ctr">
              <a:buNone/>
            </a:pPr>
            <a:endParaRPr lang="ru-RU" sz="360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45720" indent="0" algn="ctr">
              <a:buNone/>
            </a:pPr>
            <a:endParaRPr lang="ru-RU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С </a:t>
            </a:r>
            <a:r>
              <a:rPr lang="ru-RU" altLang="ru-RU" sz="3400" b="1" dirty="0">
                <a:solidFill>
                  <a:srgbClr val="FF0000"/>
                </a:solidFill>
                <a:latin typeface="Georgia" panose="02040502050405020303" pitchFamily="18" charset="0"/>
              </a:rPr>
              <a:t>1 сентября 2023 года </a:t>
            </a: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дошкольные учреждения начнут работать по новой федеральной образовательной программе дошкольного образования (ФОП ДО). </a:t>
            </a: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altLang="ru-RU" sz="34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4200" b="1" dirty="0">
                <a:solidFill>
                  <a:srgbClr val="002060"/>
                </a:solidFill>
                <a:latin typeface="Georgia" panose="02040502050405020303" pitchFamily="18" charset="0"/>
              </a:rPr>
              <a:t>ФЕДЕРАЛЬНАЯ ОБРАЗОВАТЕЛЬНАЯ ПРОГРАММА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4200" b="1" dirty="0">
                <a:solidFill>
                  <a:srgbClr val="002060"/>
                </a:solidFill>
                <a:latin typeface="Georgia" panose="02040502050405020303" pitchFamily="18" charset="0"/>
              </a:rPr>
              <a:t>ДОШКОЛЬНОГО  ОБРАЗОВАНИЯ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– </a:t>
            </a:r>
            <a:r>
              <a:rPr lang="ru-RU" altLang="ru-RU" sz="3800" dirty="0">
                <a:solidFill>
                  <a:srgbClr val="002060"/>
                </a:solidFill>
                <a:latin typeface="Georgia" panose="02040502050405020303" pitchFamily="18" charset="0"/>
              </a:rPr>
              <a:t>это </a:t>
            </a:r>
            <a:r>
              <a:rPr lang="ru-RU" altLang="ru-RU" sz="3800" b="1" dirty="0">
                <a:solidFill>
                  <a:srgbClr val="FF0000"/>
                </a:solidFill>
                <a:latin typeface="Georgia" panose="02040502050405020303" pitchFamily="18" charset="0"/>
              </a:rPr>
              <a:t>обязательный для всех детских садов документ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утвержден Приказом </a:t>
            </a:r>
            <a:r>
              <a:rPr lang="ru-RU" sz="3400" dirty="0" err="1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Минпросвещения</a:t>
            </a:r>
            <a:r>
              <a:rPr lang="ru-RU" sz="34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от 25.11 2022г. № 1028.</a:t>
            </a: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</a:br>
            <a:r>
              <a:rPr lang="ru-RU" altLang="ru-RU" sz="3400" b="1" dirty="0">
                <a:solidFill>
                  <a:srgbClr val="002060"/>
                </a:solidFill>
                <a:latin typeface="Georgia" panose="02040502050405020303" pitchFamily="18" charset="0"/>
              </a:rPr>
              <a:t>ФОП ДО </a:t>
            </a:r>
            <a:r>
              <a:rPr lang="ru-RU" sz="34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определяет единый для всей страны базовый объем, содержание, планируемые результаты дошкольного образования. Предусматривает интеграцию воспитания и обучения в едином образовательном процессе. </a:t>
            </a:r>
          </a:p>
        </p:txBody>
      </p:sp>
    </p:spTree>
    <p:extLst>
      <p:ext uri="{BB962C8B-B14F-4D97-AF65-F5344CB8AC3E}">
        <p14:creationId xmlns:p14="http://schemas.microsoft.com/office/powerpoint/2010/main" val="3057037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3284984"/>
            <a:ext cx="7704856" cy="401834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«Мы разрабатываем такую программу, я, наверно, впервые об этом скажу, помощи родителям, у которых родился ребенок, именно с точки зрения того, как его воспитывать. Ребенок в дошкольном детстве должен максимально развиваться, он должен общаться со сверстниками, играть, у него должны развиваться основные психологические функции. А в школе его уже потом научат читать и писать»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44450" indent="2820988"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Министр просвещения России</a:t>
            </a:r>
          </a:p>
          <a:p>
            <a:pPr marL="44450" indent="2820988"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Кравцов Сергей Сергеевич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3613"/>
            <a:ext cx="3456385" cy="2598405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14571"/>
            <a:ext cx="2880320" cy="231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150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698416" y="692696"/>
            <a:ext cx="7992887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800" b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ru-RU" altLang="ru-RU" sz="2800" b="1" u="sng" dirty="0">
                <a:solidFill>
                  <a:srgbClr val="FF0000"/>
                </a:solidFill>
                <a:latin typeface="Georgia" panose="02040502050405020303" pitchFamily="18" charset="0"/>
              </a:rPr>
              <a:t>Цель ФОП ДО </a:t>
            </a:r>
            <a:r>
              <a:rPr lang="ru-RU" alt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– разностороннее развитие ребенка дошкольного возраста на основе духовно-нравственных ценностей российского народа, исторических и национально-культурных традиций. </a:t>
            </a:r>
            <a:endParaRPr lang="ru-RU" altLang="ru-RU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 eaLnBrk="1" hangingPunct="1"/>
            <a:endParaRPr lang="ru-RU" alt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8893175" y="53006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476250"/>
            <a:ext cx="799288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ФОП ДО - это норматив, который был разработан для осуществления</a:t>
            </a: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 следующих функций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:</a:t>
            </a:r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создать единое федеральное образовательное пространство для воспитания и развития дошкольников;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обеспечить детям и родителям равные и качественные условия дошкольного образования на всей территории России;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создать единое ядро содержания дошкольного образования, которое будет приобщать детей к традиционным духовно-нравственным и социокультурным ценностям, а также воспитает в них тягу и любовь к истории и культуре своей страны, малой родины и семьи;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воспитывать и развивать ребенка с активной гражданской позицией, патриотическими взглядами и ценностями.</a:t>
            </a:r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8893175" y="53006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6852" y="2852936"/>
            <a:ext cx="1940892" cy="1223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/>
              <a:t>ФОП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16920" y="2916833"/>
            <a:ext cx="2232025" cy="961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ФГОС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88111" y="2673114"/>
            <a:ext cx="2232025" cy="1583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Основа для ОП</a:t>
            </a:r>
          </a:p>
        </p:txBody>
      </p:sp>
      <p:sp>
        <p:nvSpPr>
          <p:cNvPr id="6" name="Плюс 5"/>
          <p:cNvSpPr/>
          <p:nvPr/>
        </p:nvSpPr>
        <p:spPr>
          <a:xfrm>
            <a:off x="2267744" y="2936280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5448945" y="2943821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1206" y="919973"/>
            <a:ext cx="77989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Федеральная образовательная программа дошкольного образования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и Федеральный государственный стандарт дошкольного образования 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станут основой для разработки образовательных программ ДОО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600" y="476672"/>
            <a:ext cx="7632848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Отличие ФОП ДО от ООП ДО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более детализирована,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рассчитана на дошкольное воспитание разных возрастных групп,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направлена на воспитание патриотических и интернациональных чувств,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сделан акцент на правила безопасного поведения в различных ситуациях,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представлен примерный перечень музыкальных и художественных произведений искусства, анимационных и кинематографических произведений</a:t>
            </a:r>
            <a:r>
              <a:rPr lang="ru-RU" sz="2400" dirty="0">
                <a:latin typeface="Georgia" panose="02040502050405020303" pitchFamily="18" charset="0"/>
                <a:cs typeface="+mn-cs"/>
              </a:rPr>
              <a:t>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>
              <a:latin typeface="Georgia" panose="02040502050405020303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332656"/>
            <a:ext cx="8352928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Arial Black" pitchFamily="34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Разделы ФОП:</a:t>
            </a:r>
            <a:endParaRPr lang="ru-RU" sz="2800" dirty="0">
              <a:solidFill>
                <a:srgbClr val="FF0000"/>
              </a:solidFill>
              <a:latin typeface="Georgia" panose="02040502050405020303" pitchFamily="18" charset="0"/>
              <a:cs typeface="+mn-cs"/>
            </a:endParaRP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целевой</a:t>
            </a: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содержательный‎</a:t>
            </a: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организационный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В структуру ФОП входят:</a:t>
            </a: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федеральная рабочая программа образования;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федеральная рабочая программа воспитания;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программа коррекционно-развивающей работы;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примерный режим и распорядок дня в дошкольной группе;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федеральный календарный план воспитательной работы.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Box 2"/>
          <p:cNvSpPr txBox="1">
            <a:spLocks noChangeArrowheads="1"/>
          </p:cNvSpPr>
          <p:nvPr/>
        </p:nvSpPr>
        <p:spPr bwMode="auto">
          <a:xfrm>
            <a:off x="2771800" y="533400"/>
            <a:ext cx="39604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Целевой раздел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6"/>
          <a:stretch>
            <a:fillRect/>
          </a:stretch>
        </p:blipFill>
        <p:spPr bwMode="auto">
          <a:xfrm>
            <a:off x="611560" y="1340768"/>
            <a:ext cx="801381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978017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225</TotalTime>
  <Words>339</Words>
  <Application>Microsoft Office PowerPoint</Application>
  <PresentationFormat>Экран (4:3)</PresentationFormat>
  <Paragraphs>58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Corbel</vt:lpstr>
      <vt:lpstr>Georgia</vt:lpstr>
      <vt:lpstr>Wingdings</vt:lpstr>
      <vt:lpstr>Базис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26</cp:revision>
  <dcterms:created xsi:type="dcterms:W3CDTF">2023-02-22T14:53:18Z</dcterms:created>
  <dcterms:modified xsi:type="dcterms:W3CDTF">2023-10-19T23:42:01Z</dcterms:modified>
</cp:coreProperties>
</file>